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EEF6-3B18-4AA3-B34D-E78E3A89D251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7B052-8DB6-4706-B52B-A9F2FA1752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55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Esimies tulostaa liitteen, mikäli sitä ei saada sähköisesti auki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B052-8DB6-4706-B52B-A9F2FA1752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75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43200"/>
            <a:ext cx="6336000" cy="1447200"/>
          </a:xfrm>
        </p:spPr>
        <p:txBody>
          <a:bodyPr anchor="b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617200"/>
            <a:ext cx="6336000" cy="99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‹#›</a:t>
            </a:fld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>
              <a:defRPr/>
            </a:pPr>
            <a:r>
              <a:rPr lang="en-GB" sz="1000" dirty="0">
                <a:solidFill>
                  <a:srgbClr val="0000CC"/>
                </a:solidFill>
              </a:rPr>
              <a:t>Internal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915200"/>
            <a:ext cx="4132800" cy="4330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800" y="1915200"/>
            <a:ext cx="4132800" cy="4330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‹#›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0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2127600"/>
            <a:ext cx="5025600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04000" y="2260800"/>
            <a:ext cx="3240000" cy="424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en-GB" smtClean="0">
                <a:solidFill>
                  <a:srgbClr val="0000CC"/>
                </a:solidFill>
              </a:rPr>
              <a:pPr/>
              <a:t>‹#›</a:t>
            </a:fld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5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324000" y="1656000"/>
            <a:ext cx="93960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5000" dirty="0">
                <a:solidFill>
                  <a:srgbClr val="009933"/>
                </a:solidFill>
              </a:rPr>
              <a:t>”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277814" y="2121091"/>
            <a:ext cx="4225925" cy="1285875"/>
          </a:xfrm>
        </p:spPr>
        <p:txBody>
          <a:bodyPr lIns="0">
            <a:noAutofit/>
          </a:bodyPr>
          <a:lstStyle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68313" y="3420000"/>
            <a:ext cx="5025600" cy="2836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04000" y="2260800"/>
            <a:ext cx="3240000" cy="424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en-GB" smtClean="0">
                <a:solidFill>
                  <a:srgbClr val="0000CC"/>
                </a:solidFill>
              </a:rPr>
              <a:pPr/>
              <a:t>‹#›</a:t>
            </a:fld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5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8000" y="2143116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578867" y="2143116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89734" y="2143116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00602" y="2143116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68000" y="3991911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2578867" y="3992400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4689734" y="3992400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800602" y="3992400"/>
            <a:ext cx="1821600" cy="155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en-GB" smtClean="0">
                <a:solidFill>
                  <a:srgbClr val="0000CC"/>
                </a:solidFill>
              </a:rPr>
              <a:pPr/>
              <a:t>‹#›</a:t>
            </a:fld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1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‹#›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‹#›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8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17.11.2014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96" y="1785926"/>
            <a:ext cx="2656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Smart Move</a:t>
            </a:r>
          </a:p>
        </p:txBody>
      </p:sp>
    </p:spTree>
    <p:extLst>
      <p:ext uri="{BB962C8B-B14F-4D97-AF65-F5344CB8AC3E}">
        <p14:creationId xmlns:p14="http://schemas.microsoft.com/office/powerpoint/2010/main" val="261921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Whit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fi-FI" smtClean="0"/>
              <a:t>17.11.2014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fi-FI" dirty="0" smtClean="0"/>
              <a:t>Työsuojeluvaltuutetut Marko Koivumäki, Kari Salonen, Riitta Akkanen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fld id="{2AC0A126-8DA1-4C8C-AFF2-9294F706846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0000CC"/>
                </a:solidFill>
              </a:rPr>
              <a:t>Internal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96" y="1785926"/>
            <a:ext cx="2656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</a:rPr>
              <a:t>Smart Move</a:t>
            </a:r>
          </a:p>
        </p:txBody>
      </p:sp>
    </p:spTree>
    <p:extLst>
      <p:ext uri="{BB962C8B-B14F-4D97-AF65-F5344CB8AC3E}">
        <p14:creationId xmlns:p14="http://schemas.microsoft.com/office/powerpoint/2010/main" val="19692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‹#›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1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43200"/>
            <a:ext cx="6336000" cy="1447200"/>
          </a:xfrm>
        </p:spPr>
        <p:txBody>
          <a:bodyPr anchor="b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617200"/>
            <a:ext cx="6336000" cy="99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17.11.2014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1667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/ End Slide 1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43200"/>
            <a:ext cx="6336000" cy="1447200"/>
          </a:xfrm>
        </p:spPr>
        <p:txBody>
          <a:bodyPr anchor="b" anchorCtr="0">
            <a:normAutofit/>
          </a:bodyPr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617200"/>
            <a:ext cx="6336000" cy="99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0000CC"/>
                </a:solidFill>
              </a:rPr>
              <a:pPr/>
              <a:t>‹#›</a:t>
            </a:fld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0000CC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3617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/ End Slide 2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43200"/>
            <a:ext cx="6336000" cy="1447200"/>
          </a:xfrm>
        </p:spPr>
        <p:txBody>
          <a:bodyPr anchor="b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617200"/>
            <a:ext cx="6336000" cy="99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17.11.2014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65641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/ End Slide 3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43200"/>
            <a:ext cx="6336000" cy="1447200"/>
          </a:xfrm>
        </p:spPr>
        <p:txBody>
          <a:bodyPr anchor="b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617200"/>
            <a:ext cx="6336000" cy="99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17.11.2014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3705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/ End Slide 4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" y="943200"/>
            <a:ext cx="6336000" cy="1447200"/>
          </a:xfrm>
        </p:spPr>
        <p:txBody>
          <a:bodyPr anchor="b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00" y="2617200"/>
            <a:ext cx="6336000" cy="990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17.11.2014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3261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915200"/>
            <a:ext cx="6336000" cy="1447200"/>
          </a:xfrm>
        </p:spPr>
        <p:txBody>
          <a:bodyPr anchor="b" anchorCtr="0">
            <a:normAutofit/>
          </a:bodyPr>
          <a:lstStyle>
            <a:lvl1pPr algn="l">
              <a:defRPr sz="34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3510570"/>
            <a:ext cx="6336000" cy="99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‹#›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766800"/>
            <a:ext cx="6847200" cy="1144800"/>
          </a:xfrm>
        </p:spPr>
        <p:txBody>
          <a:bodyPr anchor="t" anchorCtr="0">
            <a:normAutofit/>
          </a:bodyPr>
          <a:lstStyle>
            <a:lvl1pPr algn="l">
              <a:defRPr sz="34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en-GB" smtClean="0">
                <a:solidFill>
                  <a:srgbClr val="0000CC"/>
                </a:solidFill>
              </a:rPr>
              <a:pPr/>
              <a:t>‹#›</a:t>
            </a:fld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766800"/>
            <a:ext cx="6847200" cy="1144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915200"/>
            <a:ext cx="8445600" cy="43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6000" y="6537600"/>
            <a:ext cx="432000" cy="2880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C0A126-8DA1-4C8C-AFF2-9294F706846E}" type="slidenum">
              <a:rPr lang="en-GB" smtClean="0">
                <a:solidFill>
                  <a:srgbClr val="0000CC"/>
                </a:solidFill>
              </a:rPr>
              <a:pPr/>
              <a:t>‹#›</a:t>
            </a:fld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000" y="6537600"/>
            <a:ext cx="763200" cy="2880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27" name="t_confidentiality"/>
          <p:cNvSpPr/>
          <p:nvPr/>
        </p:nvSpPr>
        <p:spPr>
          <a:xfrm>
            <a:off x="1641600" y="6537600"/>
            <a:ext cx="1334704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r>
              <a:rPr lang="en-GB" sz="1000" dirty="0">
                <a:solidFill>
                  <a:srgbClr val="0000CC"/>
                </a:solidFill>
              </a:rPr>
              <a:t>Internal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0800" y="6537600"/>
            <a:ext cx="5839200" cy="2880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 dirty="0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 smtClean="0"/>
              <a:t>TURVAVARTTI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Marras - Joulukuu 2014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6336000" cy="990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TALVI SAAPUU</a:t>
            </a: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17.11.2014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6F1CF-9124-4A04-BA78-79A6B4311B5B}" type="slidenum">
              <a:rPr lang="fi-FI" smtClean="0"/>
              <a:t>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Työsuojeluvaltuutetut Marko Koivumäki, Kari Salonen, Riitta Akkanen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46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TALVI SAAPUU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Työsuojelupari; esimies ja työsuojeluasiamies käyvät läpi, että jokaiselta reitiltä löytyy suunnitelma mihin on kirjattu tauko, wc ja lämmittelypaikat. </a:t>
            </a:r>
          </a:p>
          <a:p>
            <a:r>
              <a:rPr lang="fi-FI" dirty="0" smtClean="0"/>
              <a:t>Yllä mainittu suunnitelma on löydyttävä jokaisesta työpisteestä</a:t>
            </a:r>
          </a:p>
          <a:p>
            <a:r>
              <a:rPr lang="fi-FI" dirty="0" smtClean="0"/>
              <a:t>Työsuojelupari työstää edellä mainituista asioista yhteenvedon työpaikkaan. Esimies vastaa yhteenvedon päivittämisestä. </a:t>
            </a:r>
          </a:p>
          <a:p>
            <a:r>
              <a:rPr lang="fi-FI" dirty="0" smtClean="0"/>
              <a:t>Työsuojelupari kartoittaa toimipaikan tarvetta tehdä hankintoja työ- ja suojavaatteiden osalta</a:t>
            </a:r>
          </a:p>
          <a:p>
            <a:r>
              <a:rPr lang="fi-FI" dirty="0" smtClean="0"/>
              <a:t>Turvallisuuskävelyiden yhteydessä huomioidaan talveen liittyviä asioita mm. kulkuneuvojen ja välineiden osalta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2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SUOJAVÄLINEET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3</a:t>
            </a:fld>
            <a:endParaRPr lang="fi-FI" dirty="0">
              <a:solidFill>
                <a:srgbClr val="0000CC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475005"/>
              </p:ext>
            </p:extLst>
          </p:nvPr>
        </p:nvGraphicFramePr>
        <p:xfrm>
          <a:off x="3851920" y="31409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showAsIcon="1" r:id="rId4" imgW="914400" imgH="771480" progId="AcroExch.Document.11">
                  <p:embed/>
                </p:oleObj>
              </mc:Choice>
              <mc:Fallback>
                <p:oleObj name="Acrobat Document" showAsIcon="1" r:id="rId4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920" y="31409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57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SUOJAVÄLINEET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8000" y="1412776"/>
            <a:ext cx="8445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Toimipaikan työ- ja suojavälineet talvikaudelle</a:t>
            </a:r>
          </a:p>
          <a:p>
            <a:r>
              <a:rPr lang="fi-FI" dirty="0" smtClean="0"/>
              <a:t>Lämpimät vaatteet ja kerrospukeutumisen merkitys</a:t>
            </a:r>
          </a:p>
          <a:p>
            <a:r>
              <a:rPr lang="fi-FI" dirty="0" smtClean="0"/>
              <a:t>Kalvopintainen takki ja housut, </a:t>
            </a:r>
            <a:r>
              <a:rPr lang="fi-FI" dirty="0" err="1" smtClean="0"/>
              <a:t>fleece</a:t>
            </a:r>
            <a:r>
              <a:rPr lang="fi-FI" dirty="0" smtClean="0"/>
              <a:t> väliasu ja aluskerrasto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Muut </a:t>
            </a:r>
            <a:r>
              <a:rPr lang="fi-FI" b="1" dirty="0" err="1" smtClean="0"/>
              <a:t>vaatteet-</a:t>
            </a:r>
            <a:r>
              <a:rPr lang="fi-FI" b="1" dirty="0" smtClean="0"/>
              <a:t> ja suojavälineet</a:t>
            </a:r>
          </a:p>
          <a:p>
            <a:r>
              <a:rPr lang="fi-FI" dirty="0" smtClean="0"/>
              <a:t>Pipot, hanskat, kintaat, kaulurit </a:t>
            </a:r>
          </a:p>
          <a:p>
            <a:r>
              <a:rPr lang="fi-FI" dirty="0" smtClean="0"/>
              <a:t>Turvakengät</a:t>
            </a:r>
          </a:p>
          <a:p>
            <a:r>
              <a:rPr lang="fi-FI" dirty="0" smtClean="0"/>
              <a:t>Liukuesteet ja niiden kunnon varmistaminen</a:t>
            </a:r>
          </a:p>
          <a:p>
            <a:r>
              <a:rPr lang="fi-FI" dirty="0" smtClean="0"/>
              <a:t>Heijastinliivit</a:t>
            </a:r>
          </a:p>
          <a:p>
            <a:r>
              <a:rPr lang="fi-FI" dirty="0" smtClean="0"/>
              <a:t>Tehtäväkohtaiset suojavälineet </a:t>
            </a:r>
          </a:p>
          <a:p>
            <a:r>
              <a:rPr lang="fi-FI" dirty="0" smtClean="0"/>
              <a:t>Kypärähuput, kypärän sadesuoja joissakin malleissa ja polkupyöräkypärä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4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766800"/>
            <a:ext cx="6847200" cy="789992"/>
          </a:xfrm>
        </p:spPr>
        <p:txBody>
          <a:bodyPr/>
          <a:lstStyle/>
          <a:p>
            <a:r>
              <a:rPr lang="fi-FI" dirty="0" smtClean="0"/>
              <a:t>HUOMIOITAVIA ASIOITA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445600" cy="482453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Nastarenkaat (auto, pyörä) ja niiden kunto</a:t>
            </a:r>
          </a:p>
          <a:p>
            <a:r>
              <a:rPr lang="fi-FI" dirty="0" smtClean="0"/>
              <a:t>Autojen pistokepaikat ja </a:t>
            </a:r>
            <a:r>
              <a:rPr lang="fi-FI" b="1" dirty="0" smtClean="0"/>
              <a:t>riittävä</a:t>
            </a:r>
            <a:r>
              <a:rPr lang="fi-FI" dirty="0" smtClean="0"/>
              <a:t> lämmitysaika</a:t>
            </a:r>
          </a:p>
          <a:p>
            <a:r>
              <a:rPr lang="fi-FI" dirty="0" smtClean="0"/>
              <a:t>Lämmittimen johto (ei saa jättää pistorasiaan)</a:t>
            </a:r>
          </a:p>
          <a:p>
            <a:r>
              <a:rPr lang="fi-FI" dirty="0" smtClean="0"/>
              <a:t>Talviolosuhteissa ajoneuvon kunnon säännöllisen tarkastamisen merkitys</a:t>
            </a:r>
          </a:p>
          <a:p>
            <a:r>
              <a:rPr lang="fi-FI" dirty="0" smtClean="0"/>
              <a:t>Ilmoita </a:t>
            </a:r>
            <a:r>
              <a:rPr lang="fi-FI" b="1" dirty="0" smtClean="0"/>
              <a:t>aina</a:t>
            </a:r>
            <a:r>
              <a:rPr lang="fi-FI" dirty="0" smtClean="0"/>
              <a:t> kaikista vioista ja vaurioista!</a:t>
            </a:r>
          </a:p>
          <a:p>
            <a:pPr marL="0" indent="0">
              <a:buNone/>
            </a:pPr>
            <a:r>
              <a:rPr lang="fi-FI" b="1" dirty="0" smtClean="0"/>
              <a:t>Ajoneuvon välineet </a:t>
            </a:r>
          </a:p>
          <a:p>
            <a:r>
              <a:rPr lang="fi-FI" dirty="0" err="1" smtClean="0"/>
              <a:t>Keeperit</a:t>
            </a:r>
            <a:endParaRPr lang="fi-FI" dirty="0" smtClean="0"/>
          </a:p>
          <a:p>
            <a:r>
              <a:rPr lang="fi-FI" dirty="0" smtClean="0"/>
              <a:t>Lapio</a:t>
            </a:r>
          </a:p>
          <a:p>
            <a:r>
              <a:rPr lang="fi-FI" dirty="0" smtClean="0"/>
              <a:t>Tunkki</a:t>
            </a:r>
          </a:p>
          <a:p>
            <a:r>
              <a:rPr lang="fi-FI" dirty="0" smtClean="0"/>
              <a:t>Hinauskoukku</a:t>
            </a:r>
          </a:p>
          <a:p>
            <a:r>
              <a:rPr lang="fi-FI" dirty="0" smtClean="0"/>
              <a:t>Pitkävartinen lumiharja, </a:t>
            </a:r>
            <a:r>
              <a:rPr lang="fi-FI" dirty="0" err="1" smtClean="0"/>
              <a:t>jääskrapa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5</a:t>
            </a:fld>
            <a:endParaRPr lang="fi-FI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TALVI SAAPUU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12776"/>
            <a:ext cx="8445600" cy="4608512"/>
          </a:xfrm>
        </p:spPr>
        <p:txBody>
          <a:bodyPr/>
          <a:lstStyle/>
          <a:p>
            <a:endParaRPr lang="fi-FI" sz="2200" dirty="0"/>
          </a:p>
          <a:p>
            <a:endParaRPr lang="fi-FI" sz="2200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sz="2400" dirty="0"/>
              <a:t>Tehdään </a:t>
            </a:r>
            <a:r>
              <a:rPr lang="fi-FI" sz="2400" dirty="0" smtClean="0"/>
              <a:t>turvallisuushavaintoja</a:t>
            </a:r>
          </a:p>
          <a:p>
            <a:pPr marL="0" indent="0">
              <a:buNone/>
            </a:pPr>
            <a:r>
              <a:rPr lang="fi-FI" sz="2400" dirty="0" smtClean="0"/>
              <a:t>aktiivisesti</a:t>
            </a:r>
            <a:r>
              <a:rPr lang="fi-FI" sz="2400" dirty="0"/>
              <a:t>, kirjataan ne 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järjestelmään </a:t>
            </a:r>
            <a:r>
              <a:rPr lang="fi-FI" sz="2400" dirty="0"/>
              <a:t>ja seurataan 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toimenpiteiden </a:t>
            </a:r>
            <a:r>
              <a:rPr lang="fi-FI" sz="2400" dirty="0"/>
              <a:t>toteutumista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6</a:t>
            </a:fld>
            <a:endParaRPr lang="fi-FI" dirty="0">
              <a:solidFill>
                <a:srgbClr val="0000CC"/>
              </a:solidFill>
            </a:endParaRPr>
          </a:p>
        </p:txBody>
      </p:sp>
      <p:pic>
        <p:nvPicPr>
          <p:cNvPr id="2051" name="Picture 3" descr="\\Netti\Home\FI01\KOIVUMA4\My Pictures\myrskyk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67240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2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476672"/>
            <a:ext cx="6847200" cy="1434928"/>
          </a:xfrm>
        </p:spPr>
        <p:txBody>
          <a:bodyPr/>
          <a:lstStyle/>
          <a:p>
            <a:r>
              <a:rPr lang="fi-FI" dirty="0" smtClean="0"/>
              <a:t>TALVI EI TULE KOSKAAN YLLÄTYKSENÄ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Ollaan yhteydessä taloyhtiöihin ja kaupunkiin katujen kunnossa pitoon, valaistuksen järjestämisestä rappukäytäviin sekä pihoihin ym. liittyvistä asioista </a:t>
            </a:r>
            <a:r>
              <a:rPr lang="fi-FI" b="1" dirty="0"/>
              <a:t>järjestelmällisesti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dirty="0"/>
              <a:t>Kerro tapahtuneista korjauksista ja parannuksista esimiehellesi ja työkavereillesi esim. Turvavartin yhteydessä. 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17.11.2014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CC"/>
                </a:solidFill>
              </a:rPr>
              <a:t>Työsuojeluvaltuutetut Marko Koivumäki, Kari Salonen, Riitta Akkanen</a:t>
            </a:r>
            <a:endParaRPr lang="fi-FI" dirty="0">
              <a:solidFill>
                <a:srgbClr val="0000CC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A126-8DA1-4C8C-AFF2-9294F706846E}" type="slidenum">
              <a:rPr lang="fi-FI" smtClean="0">
                <a:solidFill>
                  <a:srgbClr val="0000CC"/>
                </a:solidFill>
              </a:rPr>
              <a:pPr/>
              <a:t>7</a:t>
            </a:fld>
            <a:endParaRPr lang="fi-FI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86" y="4221088"/>
            <a:ext cx="34756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2418"/>
      </p:ext>
    </p:extLst>
  </p:cSld>
  <p:clrMapOvr>
    <a:masterClrMapping/>
  </p:clrMapOvr>
</p:sld>
</file>

<file path=ppt/theme/theme1.xml><?xml version="1.0" encoding="utf-8"?>
<a:theme xmlns:a="http://schemas.openxmlformats.org/drawingml/2006/main" name="Itella">
  <a:themeElements>
    <a:clrScheme name="Itella">
      <a:dk1>
        <a:srgbClr val="0000CC"/>
      </a:dk1>
      <a:lt1>
        <a:srgbClr val="FFFFFF"/>
      </a:lt1>
      <a:dk2>
        <a:srgbClr val="0000CC"/>
      </a:dk2>
      <a:lt2>
        <a:srgbClr val="000000"/>
      </a:lt2>
      <a:accent1>
        <a:srgbClr val="0000CC"/>
      </a:accent1>
      <a:accent2>
        <a:srgbClr val="009933"/>
      </a:accent2>
      <a:accent3>
        <a:srgbClr val="17C1FF"/>
      </a:accent3>
      <a:accent4>
        <a:srgbClr val="9F9F9F"/>
      </a:accent4>
      <a:accent5>
        <a:srgbClr val="666666"/>
      </a:accent5>
      <a:accent6>
        <a:srgbClr val="FF9000"/>
      </a:accent6>
      <a:hlink>
        <a:srgbClr val="7DA0FF"/>
      </a:hlink>
      <a:folHlink>
        <a:srgbClr val="9F9F9F"/>
      </a:folHlink>
    </a:clrScheme>
    <a:fontScheme name="Itell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CC"/>
          </a:solidFill>
        </a:ln>
      </a:spPr>
      <a:bodyPr rtlCol="0" anchor="ctr"/>
      <a:lstStyle>
        <a:defPPr algn="ctr">
          <a:defRPr dirty="0" err="1" smtClean="0">
            <a:solidFill>
              <a:srgbClr val="0000C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304</Words>
  <Application>Microsoft Office PowerPoint</Application>
  <PresentationFormat>Näytössä katseltava diaesitys (4:3)</PresentationFormat>
  <Paragraphs>71</Paragraphs>
  <Slides>7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Itella</vt:lpstr>
      <vt:lpstr>Acrobat Document</vt:lpstr>
      <vt:lpstr>TURVAVARTTI Marras - Joulukuu 2014</vt:lpstr>
      <vt:lpstr>TALVI SAAPUU</vt:lpstr>
      <vt:lpstr>SUOJAVÄLINEET</vt:lpstr>
      <vt:lpstr>SUOJAVÄLINEET</vt:lpstr>
      <vt:lpstr>HUOMIOITAVIA ASIOITA</vt:lpstr>
      <vt:lpstr>TALVI SAAPUU</vt:lpstr>
      <vt:lpstr>TALVI EI TULE KOSKAAN YLLÄTYKSENÄ</vt:lpstr>
    </vt:vector>
  </TitlesOfParts>
  <Company>Itella Oyj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TURVAVARTTI Toukokuu</dc:title>
  <dc:creator>Akkanen Riitta</dc:creator>
  <cp:lastModifiedBy>Katri Pinoniemi</cp:lastModifiedBy>
  <cp:revision>56</cp:revision>
  <dcterms:created xsi:type="dcterms:W3CDTF">2014-05-06T05:21:19Z</dcterms:created>
  <dcterms:modified xsi:type="dcterms:W3CDTF">2016-01-07T13:03:24Z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